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6004500"/>
  <p:notesSz cx="7102475" cy="102330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F6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3186" y="84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0AEF8D-3C09-8AA3-A457-A6B3C5BA6F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92166E-8F82-06A7-5BDB-4DBA382CDB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414083A-94EE-38CB-45F5-D5298F418A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3DD8B6B-B838-B33E-9CFA-89C2342B024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36FB2E9D-BF72-4696-9F9B-C7782D36E3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0831C9-FB64-EAF5-6B52-F0DC2481E6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CB41EC-4316-EEC5-754D-F0F505A64B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CF17B6-7308-E2AF-0CEB-E31B1A2D57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27213" y="769938"/>
            <a:ext cx="3449637" cy="3833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D60F48-D717-CBD9-72E4-30FD92DDFD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205CE6-718C-167D-71B6-6059332780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843A967-120D-C857-DEA8-D1470ACB2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CE9BF446-4CFF-434C-8249-9242AB0FC6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84A1F06-F52D-824E-85B7-38DBB097A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2A82D-D951-4C7E-A15E-E5069D2591CF}" type="slidenum">
              <a:rPr lang="pt-BR" altLang="pt-BR" sz="1300"/>
              <a:pPr>
                <a:spcBef>
                  <a:spcPct val="0"/>
                </a:spcBef>
              </a:pPr>
              <a:t>1</a:t>
            </a:fld>
            <a:endParaRPr lang="pt-BR" altLang="pt-BR" sz="13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B12915-B5D3-A84E-FD50-3B91F2FC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CAD6C1C-4594-7E78-DAD3-EFEA79E29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1185525"/>
            <a:ext cx="27543125" cy="77168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0402550"/>
            <a:ext cx="22682200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1856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441450"/>
            <a:ext cx="29162375" cy="60007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8401050"/>
            <a:ext cx="29162375" cy="23761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9791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441450"/>
            <a:ext cx="7289800" cy="307213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40" y="1441450"/>
            <a:ext cx="21720175" cy="3072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4523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441450"/>
            <a:ext cx="29162375" cy="60007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0838" y="8401050"/>
            <a:ext cx="29162375" cy="2376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552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1" y="23136225"/>
            <a:ext cx="27544713" cy="71516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1" y="15260638"/>
            <a:ext cx="2754471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3643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441450"/>
            <a:ext cx="29162375" cy="60007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40" y="8401050"/>
            <a:ext cx="14504987" cy="2376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8401050"/>
            <a:ext cx="14504988" cy="2376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424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441450"/>
            <a:ext cx="29162375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40" y="8059738"/>
            <a:ext cx="1431607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40" y="11418888"/>
            <a:ext cx="14316075" cy="20743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90" y="8059738"/>
            <a:ext cx="1432242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90" y="11418888"/>
            <a:ext cx="14322425" cy="20743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402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441450"/>
            <a:ext cx="29162375" cy="60007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5897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9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433513"/>
            <a:ext cx="10660062" cy="61007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40" y="1433513"/>
            <a:ext cx="18113375" cy="30729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7534276"/>
            <a:ext cx="10660062" cy="2462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339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5203151"/>
            <a:ext cx="19442112" cy="297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217863"/>
            <a:ext cx="19442112" cy="2160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28178126"/>
            <a:ext cx="19442112" cy="422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253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2pPr>
      <a:lvl3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3pPr>
      <a:lvl4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4pPr>
      <a:lvl5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charset="0"/>
        </a:defRPr>
      </a:lvl9pPr>
    </p:titleStyle>
    <p:bodyStyle>
      <a:lvl1pPr marL="1465263" indent="-1465263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+mn-ea"/>
          <a:cs typeface="+mn-cs"/>
        </a:defRPr>
      </a:lvl1pPr>
      <a:lvl2pPr marL="3176588" indent="-1222375" algn="l" defTabSz="3908425" rtl="0" eaLnBrk="0" fontAlgn="base" hangingPunct="0">
        <a:spcBef>
          <a:spcPct val="20000"/>
        </a:spcBef>
        <a:spcAft>
          <a:spcPct val="0"/>
        </a:spcAft>
        <a:buChar char="–"/>
        <a:defRPr sz="12000">
          <a:solidFill>
            <a:schemeClr val="tx1"/>
          </a:solidFill>
          <a:latin typeface="+mn-lt"/>
        </a:defRPr>
      </a:lvl2pPr>
      <a:lvl3pPr marL="4886325" indent="-977900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</a:defRPr>
      </a:lvl3pPr>
      <a:lvl4pPr marL="6840538" indent="-976313" algn="l" defTabSz="390842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4pPr>
      <a:lvl5pPr marL="8794750" indent="-976313" algn="l" defTabSz="3908425" rtl="0" eaLnBrk="0" fontAlgn="base" hangingPunct="0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5pPr>
      <a:lvl6pPr marL="92519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6pPr>
      <a:lvl7pPr marL="97091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7pPr>
      <a:lvl8pPr marL="101663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8pPr>
      <a:lvl9pPr marL="10623550" indent="-976313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iucha@unicam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56CBACD-02A4-DC3F-A3E8-DBA2E7D7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6192838"/>
            <a:ext cx="30195837" cy="164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6000" b="1" dirty="0"/>
              <a:t>Introdução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4500" dirty="0"/>
              <a:t>A tuberculose (TB) é considerada um problema de saúde pública significativo em todo o mundo, principalmente nos ambientes hospitalares. O tratamento eficaz e a gestão adequada dos pacientes internados são essenciais para a cura, prevenção da transmissão e melhoria da qualidade de vida.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6000" b="1" dirty="0"/>
              <a:t>Objetivo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4500" dirty="0"/>
              <a:t>Relatar a experiência profissional no desenvolvimento do protocolo de intervenção de enfermagem aos   pacientes internados com TB em uma enfermaria do Hospital de Clínicas da Unicamp</a:t>
            </a:r>
            <a:r>
              <a:rPr lang="pt-BR" altLang="pt-BR" sz="6000" dirty="0"/>
              <a:t>.</a:t>
            </a:r>
            <a:endParaRPr lang="pt-BR" altLang="pt-BR" sz="6000" b="1" dirty="0"/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6000" b="1" dirty="0"/>
              <a:t>Metodologia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4500" dirty="0"/>
              <a:t>A implementação deste protocolo abrange adesão ao tratamento, suporte emocional e manejo nutricional, desenvolvido em 4 etapas. Avaliação Inicial: no primeiro dia de internação realiza-se anamnese coletando dados, exame físico, informando sobre os cuidados específicos. Intervenções Educativas: folders informativos sobre TB, abordando como se transmite, os sinais e sintomas, e a importância em tomar alguns medicamentos específicos do tratamento. Suporte Psicológico: procuramos conversar com o paciente, descontraindo-o e tranquilizando-o.  Formação da Equipe: capacitação da equipe multiprofissional, contínua para melhores práticas no manejo da TB.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6000" b="1" dirty="0"/>
              <a:t>Resultados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4500" dirty="0"/>
              <a:t>Desde o início do projeto em março de 2024, os 10 pacientes atendidos aceitaram positivamente as medidas de intervenção, demonstrando satisfação dos cuidados recebidos. O acompanhamento ativo e o suporte emocional proporcionados pela enfermagem aumentou a taxa de adesão ao tratamento, reduziu o tempo de recuperação e minimizaram o estigma associado à doença.</a:t>
            </a:r>
            <a:endParaRPr lang="pt-BR" altLang="pt-BR" sz="4500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7317EB-FB64-E4A7-4EA3-29A3102CC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9803" y="1070150"/>
            <a:ext cx="19081750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6000" b="1" dirty="0"/>
              <a:t>INTERVENÇÕES DE ENFERMAGEM AOS PACIENTES COM TUBERCULOSE</a:t>
            </a:r>
            <a:endParaRPr lang="pt-BR" altLang="pt-BR" sz="6000" dirty="0"/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0EB8928A-E65A-9843-F171-93D375DA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34493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800"/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6D52A7CD-ED93-96CF-014B-331BC640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2613"/>
            <a:ext cx="3240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  <p:sp>
        <p:nvSpPr>
          <p:cNvPr id="3078" name="Rectangle 7">
            <a:extLst>
              <a:ext uri="{FF2B5EF4-FFF2-40B4-BE49-F238E27FC236}">
                <a16:creationId xmlns:a16="http://schemas.microsoft.com/office/drawing/2014/main" id="{0F93C6D6-D08C-48E8-D08B-6238BC682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400" y="25965150"/>
            <a:ext cx="14333538" cy="7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6000" b="1" dirty="0"/>
              <a:t>Conclusão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6000" dirty="0"/>
              <a:t> </a:t>
            </a:r>
            <a:r>
              <a:rPr lang="pt-BR" altLang="pt-BR" sz="4500" dirty="0"/>
              <a:t>As intervenções integram não só a multidisciplinaridade do cuidado, mas também a abordagem específica aos pacientes internados com TB, observando-se a diminuição dos dias de internação e a qualidade de vida desses pacientes.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6000" b="1" dirty="0"/>
          </a:p>
          <a:p>
            <a:pPr eaLnBrk="1" hangingPunct="1">
              <a:spcBef>
                <a:spcPct val="50000"/>
              </a:spcBef>
            </a:pPr>
            <a:endParaRPr lang="pt-BR" altLang="pt-BR" sz="6000" b="1" dirty="0"/>
          </a:p>
        </p:txBody>
      </p:sp>
      <p:sp>
        <p:nvSpPr>
          <p:cNvPr id="3079" name="Rectangle 10">
            <a:extLst>
              <a:ext uri="{FF2B5EF4-FFF2-40B4-BE49-F238E27FC236}">
                <a16:creationId xmlns:a16="http://schemas.microsoft.com/office/drawing/2014/main" id="{639C6C7B-F4B5-A40F-5AC2-3C8502CC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31043563"/>
            <a:ext cx="30195837" cy="506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6000" b="1" dirty="0" smtClean="0"/>
              <a:t>Referências</a:t>
            </a:r>
            <a:endParaRPr lang="pt-BR" altLang="pt-BR" sz="6000" b="1" dirty="0"/>
          </a:p>
          <a:p>
            <a:r>
              <a:rPr lang="pt-BR" altLang="pt-BR" sz="4400" dirty="0"/>
              <a:t>BRASIL. Ministério da Saúde. Tratamento da tuberculose: diretrizes para o manejo clínico. Brasília, 2021.</a:t>
            </a:r>
          </a:p>
          <a:p>
            <a:r>
              <a:rPr lang="pt-BR" altLang="pt-BR" sz="4400" dirty="0"/>
              <a:t>RAMOS, M.; OLIVEIRA, C. Cuidado multidisciplinar na tuberculose: desafio e perspectivas. </a:t>
            </a:r>
            <a:r>
              <a:rPr lang="pt-BR" altLang="pt-BR" sz="4400" dirty="0" err="1"/>
              <a:t>Journal</a:t>
            </a:r>
            <a:r>
              <a:rPr lang="pt-BR" altLang="pt-BR" sz="4400" dirty="0"/>
              <a:t> </a:t>
            </a:r>
            <a:r>
              <a:rPr lang="pt-BR" altLang="pt-BR" sz="4400" dirty="0" err="1"/>
              <a:t>of</a:t>
            </a:r>
            <a:r>
              <a:rPr lang="pt-BR" altLang="pt-BR" sz="4400" dirty="0"/>
              <a:t> </a:t>
            </a:r>
            <a:r>
              <a:rPr lang="pt-BR" altLang="pt-BR" sz="4400" dirty="0" err="1"/>
              <a:t>Clinical</a:t>
            </a:r>
            <a:r>
              <a:rPr lang="pt-BR" altLang="pt-BR" sz="4400" dirty="0"/>
              <a:t> </a:t>
            </a:r>
            <a:r>
              <a:rPr lang="pt-BR" altLang="pt-BR" sz="4400" dirty="0" err="1"/>
              <a:t>Nursing</a:t>
            </a:r>
            <a:r>
              <a:rPr lang="pt-BR" altLang="pt-BR" sz="4400" dirty="0"/>
              <a:t>, </a:t>
            </a:r>
            <a:r>
              <a:rPr lang="pt-BR" altLang="pt-BR" sz="4400" dirty="0" smtClean="0"/>
              <a:t>v</a:t>
            </a:r>
            <a:r>
              <a:rPr lang="pt-BR" altLang="pt-BR" sz="4400" dirty="0"/>
              <a:t>. 30, n. 10, p. 1500-1508, 2021</a:t>
            </a:r>
          </a:p>
          <a:p>
            <a:endParaRPr lang="pt-BR" altLang="pt-BR" dirty="0"/>
          </a:p>
          <a:p>
            <a:pPr algn="just" eaLnBrk="1" hangingPunct="1">
              <a:spcBef>
                <a:spcPct val="50000"/>
              </a:spcBef>
            </a:pPr>
            <a:endParaRPr lang="pt-BR" altLang="pt-BR" sz="3600" dirty="0"/>
          </a:p>
        </p:txBody>
      </p:sp>
      <p:sp>
        <p:nvSpPr>
          <p:cNvPr id="3080" name="Rectangle 22">
            <a:extLst>
              <a:ext uri="{FF2B5EF4-FFF2-40B4-BE49-F238E27FC236}">
                <a16:creationId xmlns:a16="http://schemas.microsoft.com/office/drawing/2014/main" id="{D2638740-9A94-F1C8-6478-8D2666C1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9023" y="3314754"/>
            <a:ext cx="19188112" cy="23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b="1" dirty="0" smtClean="0"/>
              <a:t>*</a:t>
            </a:r>
            <a:r>
              <a:rPr lang="pt-BR" altLang="pt-BR" sz="3200" dirty="0" smtClean="0"/>
              <a:t>Adriane </a:t>
            </a:r>
            <a:r>
              <a:rPr lang="pt-BR" altLang="pt-BR" sz="3200" dirty="0"/>
              <a:t>Alves Martins, Maria </a:t>
            </a:r>
            <a:r>
              <a:rPr lang="pt-BR" altLang="pt-BR" sz="3200" dirty="0" err="1"/>
              <a:t>Macilene</a:t>
            </a:r>
            <a:r>
              <a:rPr lang="pt-BR" altLang="pt-BR" sz="3200" dirty="0"/>
              <a:t> Santos </a:t>
            </a:r>
            <a:r>
              <a:rPr lang="pt-BR" altLang="pt-BR" sz="3200" dirty="0" smtClean="0"/>
              <a:t>Fonseca</a:t>
            </a:r>
            <a:endParaRPr lang="pt-BR" altLang="pt-BR" sz="3200" dirty="0"/>
          </a:p>
          <a:p>
            <a:pPr algn="ctr" eaLnBrk="1" hangingPunct="1"/>
            <a:r>
              <a:rPr lang="pt-BR" altLang="pt-BR" sz="3200" dirty="0" smtClean="0"/>
              <a:t>Universidade Estadual de Campinas (UNICAMP)</a:t>
            </a:r>
            <a:endParaRPr lang="pt-BR" altLang="pt-BR" sz="3200" dirty="0"/>
          </a:p>
          <a:p>
            <a:pPr algn="ctr" eaLnBrk="1" hangingPunct="1"/>
            <a:r>
              <a:rPr lang="pt-BR" altLang="pt-BR" sz="3200" dirty="0"/>
              <a:t>Hospital de Clinicas (HC) </a:t>
            </a:r>
            <a:endParaRPr lang="pt-BR" altLang="pt-BR" sz="3200" dirty="0"/>
          </a:p>
          <a:p>
            <a:pPr algn="ctr" eaLnBrk="1" hangingPunct="1"/>
            <a:r>
              <a:rPr lang="pt-BR" altLang="pt-BR" sz="3200" dirty="0" smtClean="0"/>
              <a:t> </a:t>
            </a:r>
            <a:r>
              <a:rPr lang="pt-BR" altLang="pt-BR" sz="3200" dirty="0" smtClean="0">
                <a:hlinkClick r:id="rId3"/>
              </a:rPr>
              <a:t>driucha@unicamp.br</a:t>
            </a:r>
            <a:r>
              <a:rPr lang="pt-BR" altLang="pt-BR" sz="4000" dirty="0" smtClean="0"/>
              <a:t>*</a:t>
            </a:r>
            <a:endParaRPr lang="pt-BR" altLang="pt-BR" sz="3200" dirty="0"/>
          </a:p>
        </p:txBody>
      </p:sp>
      <p:grpSp>
        <p:nvGrpSpPr>
          <p:cNvPr id="3081" name="Agrupar 2">
            <a:extLst>
              <a:ext uri="{FF2B5EF4-FFF2-40B4-BE49-F238E27FC236}">
                <a16:creationId xmlns:a16="http://schemas.microsoft.com/office/drawing/2014/main" id="{CD245FFE-7F97-B08B-9BE1-2A4A898EA8B2}"/>
              </a:ext>
            </a:extLst>
          </p:cNvPr>
          <p:cNvGrpSpPr>
            <a:grpSpLocks/>
          </p:cNvGrpSpPr>
          <p:nvPr/>
        </p:nvGrpSpPr>
        <p:grpSpPr bwMode="auto">
          <a:xfrm>
            <a:off x="0" y="35283775"/>
            <a:ext cx="32404050" cy="758825"/>
            <a:chOff x="0" y="35283775"/>
            <a:chExt cx="32404050" cy="758825"/>
          </a:xfrm>
        </p:grpSpPr>
        <p:sp>
          <p:nvSpPr>
            <p:cNvPr id="3090" name="Retângulo 30">
              <a:extLst>
                <a:ext uri="{FF2B5EF4-FFF2-40B4-BE49-F238E27FC236}">
                  <a16:creationId xmlns:a16="http://schemas.microsoft.com/office/drawing/2014/main" id="{D62F6FC9-E40F-059A-FAED-B54B6471D7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35683825"/>
              <a:ext cx="32404050" cy="358775"/>
            </a:xfrm>
            <a:prstGeom prst="rect">
              <a:avLst/>
            </a:prstGeom>
            <a:solidFill>
              <a:srgbClr val="E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3091" name="Retângulo 30">
              <a:extLst>
                <a:ext uri="{FF2B5EF4-FFF2-40B4-BE49-F238E27FC236}">
                  <a16:creationId xmlns:a16="http://schemas.microsoft.com/office/drawing/2014/main" id="{4B1C45CE-21C6-914C-7BE3-52C9AE9301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35283775"/>
              <a:ext cx="32404050" cy="358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t-BR" altLang="pt-BR"/>
            </a:p>
          </p:txBody>
        </p:sp>
      </p:grpSp>
      <p:sp>
        <p:nvSpPr>
          <p:cNvPr id="3082" name="Rectangle 8">
            <a:extLst>
              <a:ext uri="{FF2B5EF4-FFF2-40B4-BE49-F238E27FC236}">
                <a16:creationId xmlns:a16="http://schemas.microsoft.com/office/drawing/2014/main" id="{C4173268-BFBD-C8C4-1DCE-929E8AC6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2628" y="7281731"/>
            <a:ext cx="11522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08425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3200" b="1"/>
              <a:t/>
            </a:r>
            <a:br>
              <a:rPr lang="pt-BR" altLang="pt-BR" sz="3200" b="1"/>
            </a:br>
            <a:endParaRPr lang="pt-BR" altLang="pt-BR" sz="2800"/>
          </a:p>
        </p:txBody>
      </p:sp>
      <p:pic>
        <p:nvPicPr>
          <p:cNvPr id="3083" name="Picture 22" descr="SimTec: Simpósio dos Profissionais da UNICAMP">
            <a:extLst>
              <a:ext uri="{FF2B5EF4-FFF2-40B4-BE49-F238E27FC236}">
                <a16:creationId xmlns:a16="http://schemas.microsoft.com/office/drawing/2014/main" id="{B93B5FC3-38C0-629B-04CB-5F4051631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24" y="571501"/>
            <a:ext cx="12367686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CaixaDeTexto 1">
            <a:extLst>
              <a:ext uri="{FF2B5EF4-FFF2-40B4-BE49-F238E27FC236}">
                <a16:creationId xmlns:a16="http://schemas.microsoft.com/office/drawing/2014/main" id="{829DC876-EF65-9875-873A-33109D7D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713" y="4618039"/>
            <a:ext cx="4125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dirty="0">
                <a:solidFill>
                  <a:srgbClr val="EA0000"/>
                </a:solidFill>
              </a:rPr>
              <a:t>2024 – 9ª edição</a:t>
            </a:r>
          </a:p>
        </p:txBody>
      </p:sp>
      <p:grpSp>
        <p:nvGrpSpPr>
          <p:cNvPr id="3085" name="Agrupar 3">
            <a:extLst>
              <a:ext uri="{FF2B5EF4-FFF2-40B4-BE49-F238E27FC236}">
                <a16:creationId xmlns:a16="http://schemas.microsoft.com/office/drawing/2014/main" id="{E0B56DB4-196D-9838-ACA0-619E41F303A3}"/>
              </a:ext>
            </a:extLst>
          </p:cNvPr>
          <p:cNvGrpSpPr>
            <a:grpSpLocks/>
          </p:cNvGrpSpPr>
          <p:nvPr/>
        </p:nvGrpSpPr>
        <p:grpSpPr bwMode="auto">
          <a:xfrm>
            <a:off x="0" y="-176213"/>
            <a:ext cx="32404050" cy="679451"/>
            <a:chOff x="0" y="35283775"/>
            <a:chExt cx="32404050" cy="678618"/>
          </a:xfrm>
        </p:grpSpPr>
        <p:sp>
          <p:nvSpPr>
            <p:cNvPr id="3088" name="Retângulo 30">
              <a:extLst>
                <a:ext uri="{FF2B5EF4-FFF2-40B4-BE49-F238E27FC236}">
                  <a16:creationId xmlns:a16="http://schemas.microsoft.com/office/drawing/2014/main" id="{2627234E-4960-A1BC-5F49-19140C81BA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35603618"/>
              <a:ext cx="32404050" cy="358775"/>
            </a:xfrm>
            <a:prstGeom prst="rect">
              <a:avLst/>
            </a:prstGeom>
            <a:solidFill>
              <a:srgbClr val="E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t-BR" altLang="pt-BR"/>
            </a:p>
          </p:txBody>
        </p:sp>
        <p:sp>
          <p:nvSpPr>
            <p:cNvPr id="3089" name="Retângulo 30">
              <a:extLst>
                <a:ext uri="{FF2B5EF4-FFF2-40B4-BE49-F238E27FC236}">
                  <a16:creationId xmlns:a16="http://schemas.microsoft.com/office/drawing/2014/main" id="{EC8F63B9-1131-12E2-FF3F-6E713B1162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35283775"/>
              <a:ext cx="32404050" cy="358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pt-BR" altLang="pt-BR"/>
            </a:p>
          </p:txBody>
        </p:sp>
      </p:grpSp>
      <p:pic>
        <p:nvPicPr>
          <p:cNvPr id="3086" name="Imagem 2">
            <a:extLst>
              <a:ext uri="{FF2B5EF4-FFF2-40B4-BE49-F238E27FC236}">
                <a16:creationId xmlns:a16="http://schemas.microsoft.com/office/drawing/2014/main" id="{8057083D-B6EC-0372-66AC-46A28D99D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3509288"/>
            <a:ext cx="813435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Imagem 3">
            <a:extLst>
              <a:ext uri="{FF2B5EF4-FFF2-40B4-BE49-F238E27FC236}">
                <a16:creationId xmlns:a16="http://schemas.microsoft.com/office/drawing/2014/main" id="{0DC36BD0-2DFC-B94F-26D2-633FCEE82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88" y="23509288"/>
            <a:ext cx="5184775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509205" y="5757146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Eixo 4</a:t>
            </a:r>
            <a:endParaRPr lang="pt-BR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373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Design padrão</vt:lpstr>
      <vt:lpstr>Apresentação do PowerPoint</vt:lpstr>
    </vt:vector>
  </TitlesOfParts>
  <Company>UNICAMP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GGBS</dc:creator>
  <cp:lastModifiedBy>Lurdes Alves Pontel</cp:lastModifiedBy>
  <cp:revision>97</cp:revision>
  <dcterms:created xsi:type="dcterms:W3CDTF">2008-07-24T18:20:16Z</dcterms:created>
  <dcterms:modified xsi:type="dcterms:W3CDTF">2024-11-12T19:10:49Z</dcterms:modified>
</cp:coreProperties>
</file>