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2385000" cy="35991800"/>
  <p:notesSz cx="6858000" cy="91440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Arial Bold" panose="020B0604020202020204" charset="0"/>
      <p:regular r:id="rId8"/>
    </p:embeddedFont>
    <p:embeddedFont>
      <p:font typeface="Arial" panose="020B0604020202020204" pitchFamily="34" charset="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3" d="100"/>
          <a:sy n="13" d="100"/>
        </p:scale>
        <p:origin x="2106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31.10.2024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17888" y="512763"/>
            <a:ext cx="230822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&lt;number&gt;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hyperlink" Target="mailto:strumeno@unicamp.br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2.svg"/><Relationship Id="rId10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346280" y="940435"/>
            <a:ext cx="18856863" cy="3415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sz="6000" b="1" spc="0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NÚCLEO DE SEGURANÇA DO PACIENTE - TIME DE HIGIENE DAS MÃOS: ENGAJAMENTO DE PACIENTES NA REDUÇÃO DAS INFECÇÕES RELACIONADAS À ASSISTÊNCIA À SAÚDE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2308180" y="5432743"/>
            <a:ext cx="18698323" cy="29238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4000" spc="-1" dirty="0" smtClean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*</a:t>
            </a:r>
            <a:r>
              <a:rPr lang="en-US" sz="3000" spc="-1" dirty="0" smtClean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Priscila </a:t>
            </a:r>
            <a:r>
              <a:rPr lang="en-US" sz="3000" spc="-1" dirty="0" err="1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Gonçalves</a:t>
            </a:r>
            <a:r>
              <a:rPr lang="en-US" sz="3000" spc="-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 </a:t>
            </a:r>
            <a:r>
              <a:rPr lang="en-US" sz="3000" spc="-1" dirty="0" err="1" smtClean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Strumeno</a:t>
            </a:r>
            <a:r>
              <a:rPr lang="en-US" sz="3000" spc="-1" dirty="0" smtClean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, </a:t>
            </a:r>
            <a:r>
              <a:rPr lang="en-US" sz="3000" spc="-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Karina </a:t>
            </a:r>
            <a:r>
              <a:rPr lang="en-US" sz="3000" spc="-1" dirty="0" err="1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Pinheiro</a:t>
            </a:r>
            <a:r>
              <a:rPr lang="en-US" sz="3000" spc="-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 Moreira, </a:t>
            </a:r>
            <a:r>
              <a:rPr lang="en-US" sz="3000" spc="-1" dirty="0" err="1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Luciene</a:t>
            </a:r>
            <a:r>
              <a:rPr lang="en-US" sz="3000" spc="-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 Barbosa, Luciana </a:t>
            </a:r>
            <a:r>
              <a:rPr lang="en-US" sz="3000" spc="-1" dirty="0" err="1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Aparecida</a:t>
            </a:r>
            <a:r>
              <a:rPr lang="en-US" sz="3000" spc="-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 Costa </a:t>
            </a:r>
            <a:r>
              <a:rPr lang="en-US" sz="3000" spc="-1" dirty="0" err="1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Carvalho</a:t>
            </a:r>
            <a:r>
              <a:rPr lang="en-US" sz="3000" spc="-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, Ana Carolina </a:t>
            </a:r>
            <a:r>
              <a:rPr lang="en-US" sz="3000" spc="-1" dirty="0" err="1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Braz</a:t>
            </a:r>
            <a:r>
              <a:rPr lang="en-US" sz="3000" spc="-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 </a:t>
            </a:r>
            <a:r>
              <a:rPr lang="en-US" sz="3000" spc="-1" dirty="0" err="1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Moitinho</a:t>
            </a:r>
            <a:r>
              <a:rPr lang="en-US" sz="3000" spc="-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, Renata </a:t>
            </a:r>
            <a:r>
              <a:rPr lang="en-US" sz="3000" spc="-1" dirty="0" err="1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Fagnani</a:t>
            </a:r>
            <a:r>
              <a:rPr lang="en-US" sz="3000" spc="-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 e </a:t>
            </a:r>
            <a:r>
              <a:rPr lang="en-US" sz="3000" spc="-1" dirty="0" err="1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Raphaela</a:t>
            </a:r>
            <a:r>
              <a:rPr lang="en-US" sz="3000" spc="-1" dirty="0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 Gomes Martins</a:t>
            </a:r>
          </a:p>
          <a:p>
            <a:pPr algn="ctr">
              <a:lnSpc>
                <a:spcPts val="3840"/>
              </a:lnSpc>
            </a:pPr>
            <a:endParaRPr lang="en-US" sz="3000" spc="-1" dirty="0" smtClean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algn="ctr">
              <a:lnSpc>
                <a:spcPts val="3840"/>
              </a:lnSpc>
            </a:pPr>
            <a:r>
              <a:rPr lang="en-US" sz="3000" spc="-1" dirty="0" err="1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Universidade</a:t>
            </a:r>
            <a:r>
              <a:rPr lang="en-US" sz="3000" spc="-1" dirty="0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3000" spc="-1" dirty="0" err="1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Estadual</a:t>
            </a:r>
            <a:r>
              <a:rPr lang="en-US" sz="3000" spc="-1" dirty="0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de Campinas (</a:t>
            </a:r>
            <a:r>
              <a:rPr lang="en-US" sz="3000" spc="-1" dirty="0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UNICAMP)</a:t>
            </a:r>
          </a:p>
          <a:p>
            <a:pPr algn="ctr">
              <a:lnSpc>
                <a:spcPts val="3840"/>
              </a:lnSpc>
            </a:pPr>
            <a:r>
              <a:rPr lang="en-US" sz="3000" spc="-1" dirty="0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Hospital </a:t>
            </a:r>
            <a:r>
              <a:rPr lang="en-US" sz="3000" spc="-1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de </a:t>
            </a:r>
            <a:r>
              <a:rPr lang="en-US" sz="3000" spc="-1" dirty="0" err="1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Clínicas</a:t>
            </a:r>
            <a:endParaRPr lang="en-US" sz="3000" spc="-1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algn="ctr">
              <a:lnSpc>
                <a:spcPts val="3840"/>
              </a:lnSpc>
            </a:pPr>
            <a:r>
              <a:rPr lang="en-US" sz="3000" spc="-1" dirty="0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  <a:hlinkClick r:id="rId3"/>
              </a:rPr>
              <a:t>strumeno@unicamp.br</a:t>
            </a:r>
            <a:r>
              <a:rPr lang="en-US" sz="4000" spc="-1" dirty="0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*</a:t>
            </a:r>
            <a:endParaRPr lang="en-US" sz="4000" spc="-1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0" y="35282880"/>
            <a:ext cx="32403960" cy="758880"/>
          </a:xfrm>
          <a:custGeom>
            <a:avLst/>
            <a:gdLst/>
            <a:ahLst/>
            <a:cxnLst/>
            <a:rect l="l" t="t" r="r" b="b"/>
            <a:pathLst>
              <a:path w="32403960" h="758880">
                <a:moveTo>
                  <a:pt x="0" y="0"/>
                </a:moveTo>
                <a:lnTo>
                  <a:pt x="32403960" y="0"/>
                </a:lnTo>
                <a:lnTo>
                  <a:pt x="32403960" y="758880"/>
                </a:lnTo>
                <a:lnTo>
                  <a:pt x="0" y="7588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 descr="SimTec: Simpósio dos Profissionais da UNICAMP"/>
          <p:cNvSpPr/>
          <p:nvPr/>
        </p:nvSpPr>
        <p:spPr>
          <a:xfrm>
            <a:off x="-1508400" y="502920"/>
            <a:ext cx="10157100" cy="3289201"/>
          </a:xfrm>
          <a:custGeom>
            <a:avLst/>
            <a:gdLst/>
            <a:ahLst/>
            <a:cxnLst/>
            <a:rect l="l" t="t" r="r" b="b"/>
            <a:pathLst>
              <a:path w="14171760" h="4589280">
                <a:moveTo>
                  <a:pt x="0" y="0"/>
                </a:moveTo>
                <a:lnTo>
                  <a:pt x="14171760" y="0"/>
                </a:lnTo>
                <a:lnTo>
                  <a:pt x="14171760" y="4589280"/>
                </a:lnTo>
                <a:lnTo>
                  <a:pt x="0" y="458928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-176040"/>
            <a:ext cx="32403960" cy="678960"/>
          </a:xfrm>
          <a:custGeom>
            <a:avLst/>
            <a:gdLst/>
            <a:ahLst/>
            <a:cxnLst/>
            <a:rect l="l" t="t" r="r" b="b"/>
            <a:pathLst>
              <a:path w="32403960" h="678960">
                <a:moveTo>
                  <a:pt x="0" y="0"/>
                </a:moveTo>
                <a:lnTo>
                  <a:pt x="32403960" y="0"/>
                </a:lnTo>
                <a:lnTo>
                  <a:pt x="32403960" y="678960"/>
                </a:lnTo>
                <a:lnTo>
                  <a:pt x="0" y="67896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2890889" y="13595195"/>
            <a:ext cx="8312254" cy="20780635"/>
          </a:xfrm>
          <a:custGeom>
            <a:avLst/>
            <a:gdLst/>
            <a:ahLst/>
            <a:cxnLst/>
            <a:rect l="l" t="t" r="r" b="b"/>
            <a:pathLst>
              <a:path w="8312254" h="20780635">
                <a:moveTo>
                  <a:pt x="0" y="0"/>
                </a:moveTo>
                <a:lnTo>
                  <a:pt x="8312254" y="0"/>
                </a:lnTo>
                <a:lnTo>
                  <a:pt x="8312254" y="20780635"/>
                </a:lnTo>
                <a:lnTo>
                  <a:pt x="0" y="2078063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191383" y="9109072"/>
            <a:ext cx="30011760" cy="5286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5000" b="1" dirty="0" err="1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Introdução</a:t>
            </a:r>
            <a:endParaRPr lang="en-US" sz="50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algn="l">
              <a:lnSpc>
                <a:spcPts val="4800"/>
              </a:lnSpc>
            </a:pP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algn="just">
              <a:lnSpc>
                <a:spcPts val="4920"/>
              </a:lnSpc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O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Núcleo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de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Segurança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do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Paciente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desempenha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papel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importante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na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promoção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da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segurança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relacionada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à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saúde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de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pacientes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e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uma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de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suas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metas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é a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redução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das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Infecções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Relacionadas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à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Assistência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à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Saúde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(IRAS). As IRAS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representam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um grave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problema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na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saúde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mundial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impactando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economicamente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o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mundo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todo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. O Time de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Higiene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das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Mãos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busca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a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diminuição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das IRAS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através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de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ações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nas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quais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é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orientado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a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correta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higienização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das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mãos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no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momento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e da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maneira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certa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.</a:t>
            </a:r>
          </a:p>
          <a:p>
            <a:pPr algn="l">
              <a:lnSpc>
                <a:spcPts val="4800"/>
              </a:lnSpc>
            </a:pPr>
            <a:endParaRPr lang="en-US" sz="40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algn="just">
              <a:lnSpc>
                <a:spcPts val="7200"/>
              </a:lnSpc>
            </a:pPr>
            <a:endParaRPr lang="en-US" sz="40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191383" y="29989462"/>
            <a:ext cx="20728481" cy="3486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00"/>
              </a:lnSpc>
            </a:pPr>
            <a:r>
              <a:rPr lang="en-US" sz="5000" b="1" dirty="0" err="1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Conclusão</a:t>
            </a:r>
            <a:endParaRPr lang="en-US" sz="50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algn="l">
              <a:lnSpc>
                <a:spcPts val="6000"/>
              </a:lnSpc>
            </a:pP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algn="just">
              <a:lnSpc>
                <a:spcPts val="4920"/>
              </a:lnSpc>
            </a:pPr>
            <a:r>
              <a:rPr lang="en-US" sz="4000" spc="0" dirty="0" err="1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Percebeu</a:t>
            </a:r>
            <a:r>
              <a:rPr lang="en-US" sz="4000" spc="0" dirty="0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-se 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importância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da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orientação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e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inserção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do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paciente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e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familiares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como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sujeito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ativo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do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processo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saúde-doença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aumentando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a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interação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entre a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equipe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e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diminuindo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o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risco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de IRAS.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9059864" y="7762248"/>
            <a:ext cx="12011162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840"/>
              </a:lnSpc>
            </a:pPr>
            <a:r>
              <a:rPr lang="en-US" sz="4000" b="1" spc="-1" dirty="0" err="1" smtClean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Eixo</a:t>
            </a:r>
            <a:r>
              <a:rPr lang="en-US" sz="4000" b="1" spc="-1" dirty="0" smtClean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4</a:t>
            </a:r>
            <a:endParaRPr lang="en-US" sz="4000" b="1" spc="-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231020" y="3836464"/>
            <a:ext cx="7112880" cy="679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000" spc="0">
                <a:solidFill>
                  <a:srgbClr val="EA0000"/>
                </a:solidFill>
                <a:latin typeface="Arial"/>
                <a:ea typeface="Arial"/>
                <a:cs typeface="Arial"/>
                <a:sym typeface="Arial"/>
              </a:rPr>
              <a:t>2024 – 9ª edição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91383" y="18302287"/>
            <a:ext cx="20728481" cy="10413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00"/>
              </a:lnSpc>
            </a:pPr>
            <a:r>
              <a:rPr lang="en-US" sz="5000" b="1" dirty="0" err="1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Metodologia</a:t>
            </a:r>
            <a:endParaRPr lang="en-US" sz="50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algn="just">
              <a:lnSpc>
                <a:spcPts val="6000"/>
              </a:lnSpc>
            </a:pP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algn="just">
              <a:lnSpc>
                <a:spcPts val="4920"/>
              </a:lnSpc>
            </a:pPr>
            <a:r>
              <a:rPr lang="en-US" sz="4000" dirty="0" err="1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Foi</a:t>
            </a: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utilizada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metodologia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visual com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distribuição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de folders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contendo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momentos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em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que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os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pacientes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e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familiares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devem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realizar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a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higienização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das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mãos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. A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distribuição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foi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realizada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nas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enfermarias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da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neurologia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cirurgia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do trauma e da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pneumologia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. No folder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há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um QR Code que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redireciona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o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leitor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a um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vídeo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com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imagens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dos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momentos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em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que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deve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-se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realizar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a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higiene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das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mãos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Também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foram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expostas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imagens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de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como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realizar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corretamente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a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higiene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das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mãos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.</a:t>
            </a:r>
          </a:p>
          <a:p>
            <a:pPr algn="just">
              <a:lnSpc>
                <a:spcPts val="6000"/>
              </a:lnSpc>
            </a:pPr>
            <a:endParaRPr lang="en-US" sz="40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algn="just">
              <a:lnSpc>
                <a:spcPts val="6000"/>
              </a:lnSpc>
            </a:pPr>
            <a:endParaRPr lang="en-US" sz="40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  <a:p>
            <a:pPr algn="just">
              <a:lnSpc>
                <a:spcPts val="6000"/>
              </a:lnSpc>
            </a:pPr>
            <a:r>
              <a:rPr lang="en-US" sz="5000" b="1" dirty="0" err="1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Resultados</a:t>
            </a:r>
            <a:endParaRPr lang="en-US" sz="50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algn="just">
              <a:lnSpc>
                <a:spcPts val="6000"/>
              </a:lnSpc>
            </a:pP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algn="just">
              <a:lnSpc>
                <a:spcPts val="4920"/>
              </a:lnSpc>
            </a:pPr>
            <a:r>
              <a:rPr lang="en-US" sz="4000" dirty="0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O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projeto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foi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realizado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no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mês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de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setembro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de 2023 com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ampla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divulgação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Os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pacientes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e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familiares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demonstraram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interesse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e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proatividade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na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execução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do que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foi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compartilhado</a:t>
            </a:r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.</a:t>
            </a:r>
          </a:p>
          <a:p>
            <a:pPr algn="l">
              <a:lnSpc>
                <a:spcPts val="6000"/>
              </a:lnSpc>
            </a:pPr>
            <a:endParaRPr lang="en-US" sz="400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191383" y="13939837"/>
            <a:ext cx="20728481" cy="405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0"/>
              </a:lnSpc>
            </a:pPr>
            <a:r>
              <a:rPr lang="en-US" sz="5000" b="1" dirty="0" err="1">
                <a:solidFill>
                  <a:srgbClr val="000000"/>
                </a:solidFill>
                <a:latin typeface="Arial" panose="020B0604020202020204" pitchFamily="34" charset="0"/>
                <a:ea typeface="Arial Bold"/>
                <a:cs typeface="Arial" panose="020B0604020202020204" pitchFamily="34" charset="0"/>
                <a:sym typeface="Arial Bold"/>
              </a:rPr>
              <a:t>Objetivo</a:t>
            </a:r>
            <a:endParaRPr lang="en-US" sz="50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algn="l">
              <a:lnSpc>
                <a:spcPts val="4800"/>
              </a:lnSpc>
            </a:pP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  <a:ea typeface="Arial Bold"/>
              <a:cs typeface="Arial" panose="020B0604020202020204" pitchFamily="34" charset="0"/>
              <a:sym typeface="Arial Bold"/>
            </a:endParaRPr>
          </a:p>
          <a:p>
            <a:pPr algn="just">
              <a:lnSpc>
                <a:spcPts val="4919"/>
              </a:lnSpc>
            </a:pPr>
            <a:r>
              <a:rPr lang="en-US" sz="4000" spc="0" dirty="0" smtClean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O 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Time de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Higiene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das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Mãos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objetiva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a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inclusão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do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paciente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no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seu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próprio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processo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de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cuidado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mostrando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a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importância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da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higiene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das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mãos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para e a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importância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de se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incluir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no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cuidado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durante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o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processo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de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internação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como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indivíduo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ativo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 e </a:t>
            </a:r>
            <a:r>
              <a:rPr lang="en-US" sz="4000" spc="0" dirty="0" err="1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participante</a:t>
            </a:r>
            <a:r>
              <a:rPr lang="en-US" sz="4000" spc="0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.</a:t>
            </a:r>
          </a:p>
          <a:p>
            <a:pPr algn="just">
              <a:lnSpc>
                <a:spcPts val="7200"/>
              </a:lnSpc>
            </a:pPr>
            <a:endParaRPr lang="en-US" sz="4000" spc="0" dirty="0">
              <a:solidFill>
                <a:srgbClr val="000000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8123" y="638621"/>
            <a:ext cx="2857500" cy="2857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344</Words>
  <Application>Microsoft Office PowerPoint</Application>
  <PresentationFormat>Personalizar</PresentationFormat>
  <Paragraphs>28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Calibri</vt:lpstr>
      <vt:lpstr>Arial Bold</vt:lpstr>
      <vt:lpstr>Arial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NSP  - Pri Strumeno</dc:title>
  <dc:creator>Bolsistas PPEC</dc:creator>
  <cp:lastModifiedBy>Bolsistas PPEC</cp:lastModifiedBy>
  <cp:revision>3</cp:revision>
  <dcterms:created xsi:type="dcterms:W3CDTF">2006-08-16T00:00:00Z</dcterms:created>
  <dcterms:modified xsi:type="dcterms:W3CDTF">2024-10-31T16:32:51Z</dcterms:modified>
  <dc:identifier>DAGVAEuvGJ8</dc:identifier>
</cp:coreProperties>
</file>